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FC5711F-6CCA-41DE-984F-A27BF7177244}" type="datetimeFigureOut">
              <a:rPr lang="en-GB" smtClean="0"/>
              <a:t>06/02/2014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D3E9A0-A22F-40CE-95FF-DBE2C74DCD94}" type="slidenum">
              <a:rPr lang="en-GB" smtClean="0"/>
              <a:t>‹#›</a:t>
            </a:fld>
            <a:endParaRPr lang="en-GB"/>
          </a:p>
        </p:txBody>
      </p:sp>
    </p:spTree>
    <p:extLst>
      <p:ext uri="{BB962C8B-B14F-4D97-AF65-F5344CB8AC3E}">
        <p14:creationId xmlns:p14="http://schemas.microsoft.com/office/powerpoint/2010/main" val="2118202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C5711F-6CCA-41DE-984F-A27BF7177244}" type="datetimeFigureOut">
              <a:rPr lang="en-GB" smtClean="0"/>
              <a:t>06/02/2014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D3E9A0-A22F-40CE-95FF-DBE2C74DCD94}" type="slidenum">
              <a:rPr lang="en-GB" smtClean="0"/>
              <a:t>‹#›</a:t>
            </a:fld>
            <a:endParaRPr lang="en-GB"/>
          </a:p>
        </p:txBody>
      </p:sp>
    </p:spTree>
    <p:extLst>
      <p:ext uri="{BB962C8B-B14F-4D97-AF65-F5344CB8AC3E}">
        <p14:creationId xmlns:p14="http://schemas.microsoft.com/office/powerpoint/2010/main" val="436032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C5711F-6CCA-41DE-984F-A27BF7177244}" type="datetimeFigureOut">
              <a:rPr lang="en-GB" smtClean="0"/>
              <a:t>06/02/2014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D3E9A0-A22F-40CE-95FF-DBE2C74DCD94}" type="slidenum">
              <a:rPr lang="en-GB" smtClean="0"/>
              <a:t>‹#›</a:t>
            </a:fld>
            <a:endParaRPr lang="en-GB"/>
          </a:p>
        </p:txBody>
      </p:sp>
    </p:spTree>
    <p:extLst>
      <p:ext uri="{BB962C8B-B14F-4D97-AF65-F5344CB8AC3E}">
        <p14:creationId xmlns:p14="http://schemas.microsoft.com/office/powerpoint/2010/main" val="1219156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C5711F-6CCA-41DE-984F-A27BF7177244}" type="datetimeFigureOut">
              <a:rPr lang="en-GB" smtClean="0"/>
              <a:t>06/02/2014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D3E9A0-A22F-40CE-95FF-DBE2C74DCD94}" type="slidenum">
              <a:rPr lang="en-GB" smtClean="0"/>
              <a:t>‹#›</a:t>
            </a:fld>
            <a:endParaRPr lang="en-GB"/>
          </a:p>
        </p:txBody>
      </p:sp>
    </p:spTree>
    <p:extLst>
      <p:ext uri="{BB962C8B-B14F-4D97-AF65-F5344CB8AC3E}">
        <p14:creationId xmlns:p14="http://schemas.microsoft.com/office/powerpoint/2010/main" val="3396213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C5711F-6CCA-41DE-984F-A27BF7177244}" type="datetimeFigureOut">
              <a:rPr lang="en-GB" smtClean="0"/>
              <a:t>06/02/2014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D3E9A0-A22F-40CE-95FF-DBE2C74DCD94}" type="slidenum">
              <a:rPr lang="en-GB" smtClean="0"/>
              <a:t>‹#›</a:t>
            </a:fld>
            <a:endParaRPr lang="en-GB"/>
          </a:p>
        </p:txBody>
      </p:sp>
    </p:spTree>
    <p:extLst>
      <p:ext uri="{BB962C8B-B14F-4D97-AF65-F5344CB8AC3E}">
        <p14:creationId xmlns:p14="http://schemas.microsoft.com/office/powerpoint/2010/main" val="2616541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FC5711F-6CCA-41DE-984F-A27BF7177244}" type="datetimeFigureOut">
              <a:rPr lang="en-GB" smtClean="0"/>
              <a:t>06/02/2014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D3E9A0-A22F-40CE-95FF-DBE2C74DCD94}" type="slidenum">
              <a:rPr lang="en-GB" smtClean="0"/>
              <a:t>‹#›</a:t>
            </a:fld>
            <a:endParaRPr lang="en-GB"/>
          </a:p>
        </p:txBody>
      </p:sp>
    </p:spTree>
    <p:extLst>
      <p:ext uri="{BB962C8B-B14F-4D97-AF65-F5344CB8AC3E}">
        <p14:creationId xmlns:p14="http://schemas.microsoft.com/office/powerpoint/2010/main" val="1460116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FC5711F-6CCA-41DE-984F-A27BF7177244}" type="datetimeFigureOut">
              <a:rPr lang="en-GB" smtClean="0"/>
              <a:t>06/02/2014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4D3E9A0-A22F-40CE-95FF-DBE2C74DCD94}" type="slidenum">
              <a:rPr lang="en-GB" smtClean="0"/>
              <a:t>‹#›</a:t>
            </a:fld>
            <a:endParaRPr lang="en-GB"/>
          </a:p>
        </p:txBody>
      </p:sp>
    </p:spTree>
    <p:extLst>
      <p:ext uri="{BB962C8B-B14F-4D97-AF65-F5344CB8AC3E}">
        <p14:creationId xmlns:p14="http://schemas.microsoft.com/office/powerpoint/2010/main" val="1229286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FC5711F-6CCA-41DE-984F-A27BF7177244}" type="datetimeFigureOut">
              <a:rPr lang="en-GB" smtClean="0"/>
              <a:t>06/02/2014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4D3E9A0-A22F-40CE-95FF-DBE2C74DCD94}" type="slidenum">
              <a:rPr lang="en-GB" smtClean="0"/>
              <a:t>‹#›</a:t>
            </a:fld>
            <a:endParaRPr lang="en-GB"/>
          </a:p>
        </p:txBody>
      </p:sp>
    </p:spTree>
    <p:extLst>
      <p:ext uri="{BB962C8B-B14F-4D97-AF65-F5344CB8AC3E}">
        <p14:creationId xmlns:p14="http://schemas.microsoft.com/office/powerpoint/2010/main" val="712725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C5711F-6CCA-41DE-984F-A27BF7177244}" type="datetimeFigureOut">
              <a:rPr lang="en-GB" smtClean="0"/>
              <a:t>06/02/2014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4D3E9A0-A22F-40CE-95FF-DBE2C74DCD94}" type="slidenum">
              <a:rPr lang="en-GB" smtClean="0"/>
              <a:t>‹#›</a:t>
            </a:fld>
            <a:endParaRPr lang="en-GB"/>
          </a:p>
        </p:txBody>
      </p:sp>
    </p:spTree>
    <p:extLst>
      <p:ext uri="{BB962C8B-B14F-4D97-AF65-F5344CB8AC3E}">
        <p14:creationId xmlns:p14="http://schemas.microsoft.com/office/powerpoint/2010/main" val="2955621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C5711F-6CCA-41DE-984F-A27BF7177244}" type="datetimeFigureOut">
              <a:rPr lang="en-GB" smtClean="0"/>
              <a:t>06/02/2014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D3E9A0-A22F-40CE-95FF-DBE2C74DCD94}" type="slidenum">
              <a:rPr lang="en-GB" smtClean="0"/>
              <a:t>‹#›</a:t>
            </a:fld>
            <a:endParaRPr lang="en-GB"/>
          </a:p>
        </p:txBody>
      </p:sp>
    </p:spTree>
    <p:extLst>
      <p:ext uri="{BB962C8B-B14F-4D97-AF65-F5344CB8AC3E}">
        <p14:creationId xmlns:p14="http://schemas.microsoft.com/office/powerpoint/2010/main" val="1951463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C5711F-6CCA-41DE-984F-A27BF7177244}" type="datetimeFigureOut">
              <a:rPr lang="en-GB" smtClean="0"/>
              <a:t>06/02/2014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D3E9A0-A22F-40CE-95FF-DBE2C74DCD94}" type="slidenum">
              <a:rPr lang="en-GB" smtClean="0"/>
              <a:t>‹#›</a:t>
            </a:fld>
            <a:endParaRPr lang="en-GB"/>
          </a:p>
        </p:txBody>
      </p:sp>
    </p:spTree>
    <p:extLst>
      <p:ext uri="{BB962C8B-B14F-4D97-AF65-F5344CB8AC3E}">
        <p14:creationId xmlns:p14="http://schemas.microsoft.com/office/powerpoint/2010/main" val="4059666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C5711F-6CCA-41DE-984F-A27BF7177244}" type="datetimeFigureOut">
              <a:rPr lang="en-GB" smtClean="0"/>
              <a:t>06/02/2014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3E9A0-A22F-40CE-95FF-DBE2C74DCD94}" type="slidenum">
              <a:rPr lang="en-GB" smtClean="0"/>
              <a:t>‹#›</a:t>
            </a:fld>
            <a:endParaRPr lang="en-GB"/>
          </a:p>
        </p:txBody>
      </p:sp>
    </p:spTree>
    <p:extLst>
      <p:ext uri="{BB962C8B-B14F-4D97-AF65-F5344CB8AC3E}">
        <p14:creationId xmlns:p14="http://schemas.microsoft.com/office/powerpoint/2010/main" val="624263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Exam Preparation</a:t>
            </a:r>
            <a:endParaRPr lang="en-GB" dirty="0"/>
          </a:p>
        </p:txBody>
      </p:sp>
    </p:spTree>
    <p:extLst>
      <p:ext uri="{BB962C8B-B14F-4D97-AF65-F5344CB8AC3E}">
        <p14:creationId xmlns:p14="http://schemas.microsoft.com/office/powerpoint/2010/main" val="1724235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Long answer questions</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Some of the questions on the exam paper will test your </a:t>
            </a:r>
            <a:r>
              <a:rPr lang="en-GB" u="sng" dirty="0" smtClean="0">
                <a:solidFill>
                  <a:srgbClr val="FF0000"/>
                </a:solidFill>
              </a:rPr>
              <a:t>written communication skills or WCS </a:t>
            </a:r>
            <a:r>
              <a:rPr lang="en-GB" dirty="0" smtClean="0"/>
              <a:t>(how well you can write your answer) as well as your amazing PE knowledge.</a:t>
            </a:r>
          </a:p>
          <a:p>
            <a:pPr marL="0" indent="0">
              <a:buNone/>
            </a:pPr>
            <a:endParaRPr lang="en-GB" dirty="0"/>
          </a:p>
          <a:p>
            <a:pPr marL="0" indent="0">
              <a:buNone/>
            </a:pPr>
            <a:r>
              <a:rPr lang="en-GB" dirty="0" smtClean="0"/>
              <a:t>The </a:t>
            </a:r>
            <a:r>
              <a:rPr lang="en-GB" dirty="0"/>
              <a:t>q</a:t>
            </a:r>
            <a:r>
              <a:rPr lang="en-GB" dirty="0" smtClean="0"/>
              <a:t>uestions where you get marks for your written communication skills will always be the longer ones towards the end of the paper and worth </a:t>
            </a:r>
            <a:r>
              <a:rPr lang="en-GB" dirty="0" smtClean="0">
                <a:solidFill>
                  <a:srgbClr val="FF0000"/>
                </a:solidFill>
              </a:rPr>
              <a:t>6</a:t>
            </a:r>
            <a:r>
              <a:rPr lang="en-GB" dirty="0" smtClean="0"/>
              <a:t> marks each.</a:t>
            </a:r>
          </a:p>
          <a:p>
            <a:pPr marL="0" indent="0">
              <a:buNone/>
            </a:pPr>
            <a:endParaRPr lang="en-GB" dirty="0" smtClean="0"/>
          </a:p>
          <a:p>
            <a:pPr marL="0" indent="0">
              <a:buNone/>
            </a:pPr>
            <a:r>
              <a:rPr lang="en-GB" dirty="0" smtClean="0"/>
              <a:t>There will be an asterisk</a:t>
            </a:r>
            <a:r>
              <a:rPr lang="en-GB" dirty="0" smtClean="0">
                <a:solidFill>
                  <a:srgbClr val="FF0000"/>
                </a:solidFill>
              </a:rPr>
              <a:t> (*) </a:t>
            </a:r>
            <a:r>
              <a:rPr lang="en-GB" dirty="0" smtClean="0"/>
              <a:t>next to the question number on questions where your WCS will be tested.</a:t>
            </a:r>
          </a:p>
          <a:p>
            <a:pPr marL="0" indent="0">
              <a:buNone/>
            </a:pPr>
            <a:r>
              <a:rPr lang="en-GB" dirty="0" smtClean="0"/>
              <a:t>You can pick up some easy marks by making sure you do the following things….</a:t>
            </a:r>
            <a:endParaRPr lang="en-GB" dirty="0"/>
          </a:p>
        </p:txBody>
      </p:sp>
    </p:spTree>
    <p:extLst>
      <p:ext uri="{BB962C8B-B14F-4D97-AF65-F5344CB8AC3E}">
        <p14:creationId xmlns:p14="http://schemas.microsoft.com/office/powerpoint/2010/main" val="1076233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Long answer Top Tips</a:t>
            </a:r>
            <a:endParaRPr lang="en-GB" dirty="0"/>
          </a:p>
        </p:txBody>
      </p:sp>
      <p:sp>
        <p:nvSpPr>
          <p:cNvPr id="3" name="Content Placeholder 2"/>
          <p:cNvSpPr>
            <a:spLocks noGrp="1"/>
          </p:cNvSpPr>
          <p:nvPr>
            <p:ph idx="1"/>
          </p:nvPr>
        </p:nvSpPr>
        <p:spPr/>
        <p:txBody>
          <a:bodyPr>
            <a:normAutofit fontScale="77500" lnSpcReduction="20000"/>
          </a:bodyPr>
          <a:lstStyle/>
          <a:p>
            <a:pPr marL="514350" indent="-514350">
              <a:buAutoNum type="arabicParenR"/>
            </a:pPr>
            <a:r>
              <a:rPr lang="en-GB" dirty="0" smtClean="0"/>
              <a:t>Make sure you answer the question being asked- it’s easy to go off on a tangent. </a:t>
            </a:r>
          </a:p>
          <a:p>
            <a:pPr marL="514350" indent="-514350">
              <a:buAutoNum type="arabicParenR"/>
            </a:pPr>
            <a:r>
              <a:rPr lang="en-GB" dirty="0" smtClean="0"/>
              <a:t>Make sure you answer is </a:t>
            </a:r>
            <a:r>
              <a:rPr lang="en-GB" dirty="0" smtClean="0">
                <a:solidFill>
                  <a:srgbClr val="FF0000"/>
                </a:solidFill>
              </a:rPr>
              <a:t>organised</a:t>
            </a:r>
            <a:r>
              <a:rPr lang="en-GB" dirty="0" smtClean="0"/>
              <a:t>. It’s a really good idea to have a think what you’re going to cover in your answer before you start writing it. That way you can make sure you structure your answer well and cover all the points you want to.</a:t>
            </a:r>
          </a:p>
          <a:p>
            <a:pPr marL="514350" indent="-514350">
              <a:buAutoNum type="arabicParenR"/>
            </a:pPr>
            <a:r>
              <a:rPr lang="en-GB" dirty="0" smtClean="0"/>
              <a:t>Write in full sentences and use the correct spelling, grammar and punctuation.</a:t>
            </a:r>
          </a:p>
          <a:p>
            <a:pPr marL="514350" indent="-514350">
              <a:buAutoNum type="arabicParenR"/>
            </a:pPr>
            <a:r>
              <a:rPr lang="en-GB" dirty="0" smtClean="0"/>
              <a:t>Use the correct PE terminology.</a:t>
            </a:r>
          </a:p>
          <a:p>
            <a:pPr marL="514350" indent="-514350">
              <a:buAutoNum type="arabicParenR"/>
            </a:pPr>
            <a:r>
              <a:rPr lang="en-GB" dirty="0" smtClean="0"/>
              <a:t>It will probably ask for examples to back your answer up. Make sure you use as many as possible. </a:t>
            </a:r>
          </a:p>
          <a:p>
            <a:pPr marL="0" indent="0">
              <a:buNone/>
            </a:pPr>
            <a:r>
              <a:rPr lang="en-GB" dirty="0" smtClean="0"/>
              <a:t>6) The answer should be concluded at the end</a:t>
            </a:r>
          </a:p>
          <a:p>
            <a:pPr marL="514350" indent="-514350">
              <a:buAutoNum type="arabicParenR"/>
            </a:pPr>
            <a:endParaRPr lang="en-GB" dirty="0"/>
          </a:p>
        </p:txBody>
      </p:sp>
    </p:spTree>
    <p:extLst>
      <p:ext uri="{BB962C8B-B14F-4D97-AF65-F5344CB8AC3E}">
        <p14:creationId xmlns:p14="http://schemas.microsoft.com/office/powerpoint/2010/main" val="2362401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So how do they mark it?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3759738"/>
              </p:ext>
            </p:extLst>
          </p:nvPr>
        </p:nvGraphicFramePr>
        <p:xfrm>
          <a:off x="251520" y="1700808"/>
          <a:ext cx="8435280" cy="4189233"/>
        </p:xfrm>
        <a:graphic>
          <a:graphicData uri="http://schemas.openxmlformats.org/drawingml/2006/table">
            <a:tbl>
              <a:tblPr firstRow="1" firstCol="1" bandRow="1">
                <a:tableStyleId>{5C22544A-7EE6-4342-B048-85BDC9FD1C3A}</a:tableStyleId>
              </a:tblPr>
              <a:tblGrid>
                <a:gridCol w="1008112"/>
                <a:gridCol w="792088"/>
                <a:gridCol w="6635080"/>
              </a:tblGrid>
              <a:tr h="511406">
                <a:tc>
                  <a:txBody>
                    <a:bodyPr/>
                    <a:lstStyle/>
                    <a:p>
                      <a:pPr>
                        <a:lnSpc>
                          <a:spcPct val="115000"/>
                        </a:lnSpc>
                        <a:spcAft>
                          <a:spcPts val="1000"/>
                        </a:spcAft>
                      </a:pPr>
                      <a:r>
                        <a:rPr lang="en-GB" sz="2400" dirty="0">
                          <a:effectLst/>
                        </a:rPr>
                        <a:t>Level</a:t>
                      </a:r>
                      <a:endParaRPr lang="en-GB" sz="1400" dirty="0">
                        <a:effectLst/>
                        <a:latin typeface="Calibri"/>
                        <a:ea typeface="Calibri"/>
                        <a:cs typeface="Times New Roman"/>
                      </a:endParaRPr>
                    </a:p>
                  </a:txBody>
                  <a:tcPr marL="31061" marR="31061" marT="8033" marB="0"/>
                </a:tc>
                <a:tc>
                  <a:txBody>
                    <a:bodyPr/>
                    <a:lstStyle/>
                    <a:p>
                      <a:pPr>
                        <a:lnSpc>
                          <a:spcPct val="115000"/>
                        </a:lnSpc>
                        <a:spcAft>
                          <a:spcPts val="1000"/>
                        </a:spcAft>
                      </a:pPr>
                      <a:r>
                        <a:rPr lang="en-GB" sz="2400">
                          <a:effectLst/>
                        </a:rPr>
                        <a:t>Mark</a:t>
                      </a:r>
                      <a:endParaRPr lang="en-GB" sz="1400">
                        <a:effectLst/>
                        <a:latin typeface="Calibri"/>
                        <a:ea typeface="Calibri"/>
                        <a:cs typeface="Times New Roman"/>
                      </a:endParaRPr>
                    </a:p>
                  </a:txBody>
                  <a:tcPr marL="31061" marR="31061" marT="8033" marB="0"/>
                </a:tc>
                <a:tc>
                  <a:txBody>
                    <a:bodyPr/>
                    <a:lstStyle/>
                    <a:p>
                      <a:pPr>
                        <a:lnSpc>
                          <a:spcPct val="115000"/>
                        </a:lnSpc>
                        <a:spcAft>
                          <a:spcPts val="1000"/>
                        </a:spcAft>
                      </a:pPr>
                      <a:r>
                        <a:rPr lang="en-GB" sz="2400">
                          <a:effectLst/>
                        </a:rPr>
                        <a:t>Descriptor</a:t>
                      </a:r>
                      <a:endParaRPr lang="en-GB" sz="1400">
                        <a:effectLst/>
                        <a:latin typeface="Calibri"/>
                        <a:ea typeface="Calibri"/>
                        <a:cs typeface="Times New Roman"/>
                      </a:endParaRPr>
                    </a:p>
                  </a:txBody>
                  <a:tcPr marL="31061" marR="31061" marT="8033" marB="0"/>
                </a:tc>
              </a:tr>
              <a:tr h="449582">
                <a:tc>
                  <a:txBody>
                    <a:bodyPr/>
                    <a:lstStyle/>
                    <a:p>
                      <a:pPr>
                        <a:lnSpc>
                          <a:spcPct val="115000"/>
                        </a:lnSpc>
                        <a:spcAft>
                          <a:spcPts val="1000"/>
                        </a:spcAft>
                      </a:pPr>
                      <a:r>
                        <a:rPr lang="en-GB" sz="2400">
                          <a:effectLst/>
                        </a:rPr>
                        <a:t>Level 0</a:t>
                      </a:r>
                      <a:endParaRPr lang="en-GB" sz="1400">
                        <a:effectLst/>
                        <a:latin typeface="Calibri"/>
                        <a:ea typeface="Calibri"/>
                        <a:cs typeface="Times New Roman"/>
                      </a:endParaRPr>
                    </a:p>
                  </a:txBody>
                  <a:tcPr marL="31061" marR="31061" marT="8033" marB="0"/>
                </a:tc>
                <a:tc>
                  <a:txBody>
                    <a:bodyPr/>
                    <a:lstStyle/>
                    <a:p>
                      <a:pPr>
                        <a:lnSpc>
                          <a:spcPct val="115000"/>
                        </a:lnSpc>
                        <a:spcAft>
                          <a:spcPts val="1000"/>
                        </a:spcAft>
                      </a:pPr>
                      <a:r>
                        <a:rPr lang="en-GB" sz="2400">
                          <a:effectLst/>
                        </a:rPr>
                        <a:t>0</a:t>
                      </a:r>
                      <a:endParaRPr lang="en-GB" sz="1400">
                        <a:effectLst/>
                        <a:latin typeface="Calibri"/>
                        <a:ea typeface="Calibri"/>
                        <a:cs typeface="Times New Roman"/>
                      </a:endParaRPr>
                    </a:p>
                  </a:txBody>
                  <a:tcPr marL="31061" marR="31061" marT="8033" marB="0"/>
                </a:tc>
                <a:tc>
                  <a:txBody>
                    <a:bodyPr/>
                    <a:lstStyle/>
                    <a:p>
                      <a:pPr>
                        <a:lnSpc>
                          <a:spcPct val="115000"/>
                        </a:lnSpc>
                        <a:spcAft>
                          <a:spcPts val="1000"/>
                        </a:spcAft>
                      </a:pPr>
                      <a:r>
                        <a:rPr lang="en-GB" sz="1800">
                          <a:effectLst/>
                        </a:rPr>
                        <a:t>No rewardable material</a:t>
                      </a:r>
                      <a:endParaRPr lang="en-GB" sz="1800">
                        <a:effectLst/>
                        <a:latin typeface="Calibri"/>
                        <a:ea typeface="Calibri"/>
                        <a:cs typeface="Times New Roman"/>
                      </a:endParaRPr>
                    </a:p>
                  </a:txBody>
                  <a:tcPr marL="31061" marR="31061" marT="8033" marB="0"/>
                </a:tc>
              </a:tr>
              <a:tr h="2729071">
                <a:tc>
                  <a:txBody>
                    <a:bodyPr/>
                    <a:lstStyle/>
                    <a:p>
                      <a:pPr>
                        <a:lnSpc>
                          <a:spcPct val="115000"/>
                        </a:lnSpc>
                        <a:spcAft>
                          <a:spcPts val="1000"/>
                        </a:spcAft>
                      </a:pPr>
                      <a:r>
                        <a:rPr lang="en-GB" sz="2400">
                          <a:effectLst/>
                        </a:rPr>
                        <a:t>Level 1</a:t>
                      </a:r>
                      <a:endParaRPr lang="en-GB" sz="1400">
                        <a:effectLst/>
                        <a:latin typeface="Calibri"/>
                        <a:ea typeface="Calibri"/>
                        <a:cs typeface="Times New Roman"/>
                      </a:endParaRPr>
                    </a:p>
                  </a:txBody>
                  <a:tcPr marL="31061" marR="31061" marT="8033" marB="0"/>
                </a:tc>
                <a:tc>
                  <a:txBody>
                    <a:bodyPr/>
                    <a:lstStyle/>
                    <a:p>
                      <a:pPr>
                        <a:lnSpc>
                          <a:spcPct val="115000"/>
                        </a:lnSpc>
                        <a:spcAft>
                          <a:spcPts val="1000"/>
                        </a:spcAft>
                      </a:pPr>
                      <a:r>
                        <a:rPr lang="en-GB" sz="2400">
                          <a:effectLst/>
                        </a:rPr>
                        <a:t>1-2</a:t>
                      </a:r>
                      <a:endParaRPr lang="en-GB" sz="1400">
                        <a:effectLst/>
                        <a:latin typeface="Calibri"/>
                        <a:ea typeface="Calibri"/>
                        <a:cs typeface="Times New Roman"/>
                      </a:endParaRPr>
                    </a:p>
                  </a:txBody>
                  <a:tcPr marL="31061" marR="31061" marT="8033" marB="0"/>
                </a:tc>
                <a:tc>
                  <a:txBody>
                    <a:bodyPr/>
                    <a:lstStyle/>
                    <a:p>
                      <a:pPr>
                        <a:lnSpc>
                          <a:spcPct val="115000"/>
                        </a:lnSpc>
                        <a:spcAft>
                          <a:spcPts val="1000"/>
                        </a:spcAft>
                      </a:pPr>
                      <a:r>
                        <a:rPr lang="en-GB" sz="1800" dirty="0">
                          <a:effectLst/>
                        </a:rPr>
                        <a:t>Candidates will produce </a:t>
                      </a:r>
                      <a:r>
                        <a:rPr lang="en-GB" sz="1800" u="sng" dirty="0">
                          <a:solidFill>
                            <a:srgbClr val="FF0000"/>
                          </a:solidFill>
                          <a:effectLst/>
                        </a:rPr>
                        <a:t>brief and narrative responses</a:t>
                      </a:r>
                      <a:r>
                        <a:rPr lang="en-GB" sz="1800" dirty="0">
                          <a:effectLst/>
                        </a:rPr>
                        <a:t>, making a limited number of </a:t>
                      </a:r>
                      <a:r>
                        <a:rPr lang="en-GB" sz="1800" u="sng" dirty="0">
                          <a:solidFill>
                            <a:srgbClr val="FF0000"/>
                          </a:solidFill>
                          <a:effectLst/>
                        </a:rPr>
                        <a:t>simple statements</a:t>
                      </a:r>
                      <a:r>
                        <a:rPr lang="en-GB" sz="1800" dirty="0">
                          <a:effectLst/>
                        </a:rPr>
                        <a:t>, probably with limited reference to the question.</a:t>
                      </a:r>
                    </a:p>
                    <a:p>
                      <a:pPr>
                        <a:lnSpc>
                          <a:spcPct val="115000"/>
                        </a:lnSpc>
                        <a:spcAft>
                          <a:spcPts val="1000"/>
                        </a:spcAft>
                      </a:pPr>
                      <a:r>
                        <a:rPr lang="en-GB" sz="1800" dirty="0">
                          <a:effectLst/>
                        </a:rPr>
                        <a:t>Candidates writing communicates ideas using everyday language, but </a:t>
                      </a:r>
                      <a:r>
                        <a:rPr lang="en-GB" sz="1800" u="sng" dirty="0">
                          <a:solidFill>
                            <a:srgbClr val="FF0000"/>
                          </a:solidFill>
                          <a:effectLst/>
                        </a:rPr>
                        <a:t>lacks clarity and organisation.</a:t>
                      </a:r>
                      <a:r>
                        <a:rPr lang="en-GB" sz="1800" dirty="0">
                          <a:effectLst/>
                        </a:rPr>
                        <a:t>  There will be </a:t>
                      </a:r>
                      <a:r>
                        <a:rPr lang="en-GB" sz="1800" u="sng" dirty="0">
                          <a:solidFill>
                            <a:srgbClr val="FF0000"/>
                          </a:solidFill>
                          <a:effectLst/>
                        </a:rPr>
                        <a:t>frequent errors </a:t>
                      </a:r>
                      <a:r>
                        <a:rPr lang="en-GB" sz="1800" dirty="0">
                          <a:effectLst/>
                        </a:rPr>
                        <a:t>in candidates’ spelling, grammar and punctuation.</a:t>
                      </a:r>
                    </a:p>
                    <a:p>
                      <a:pPr>
                        <a:lnSpc>
                          <a:spcPct val="115000"/>
                        </a:lnSpc>
                        <a:spcAft>
                          <a:spcPts val="1000"/>
                        </a:spcAft>
                      </a:pPr>
                      <a:r>
                        <a:rPr lang="en-GB" sz="1800" dirty="0">
                          <a:effectLst/>
                        </a:rPr>
                        <a:t>1 or 2 content marks, no need for balance</a:t>
                      </a:r>
                    </a:p>
                    <a:p>
                      <a:pPr>
                        <a:lnSpc>
                          <a:spcPct val="115000"/>
                        </a:lnSpc>
                        <a:spcAft>
                          <a:spcPts val="1000"/>
                        </a:spcAft>
                      </a:pPr>
                      <a:r>
                        <a:rPr lang="en-GB" sz="1800" dirty="0">
                          <a:effectLst/>
                        </a:rPr>
                        <a:t>0 or 1 Quality of Written Content (insufficient correct content to award 2 for QWC)</a:t>
                      </a:r>
                      <a:endParaRPr lang="en-GB" sz="1800" dirty="0">
                        <a:effectLst/>
                        <a:latin typeface="Calibri"/>
                        <a:ea typeface="Calibri"/>
                        <a:cs typeface="Times New Roman"/>
                      </a:endParaRPr>
                    </a:p>
                  </a:txBody>
                  <a:tcPr marL="31061" marR="31061" marT="8033" marB="0"/>
                </a:tc>
              </a:tr>
            </a:tbl>
          </a:graphicData>
        </a:graphic>
      </p:graphicFrame>
    </p:spTree>
    <p:extLst>
      <p:ext uri="{BB962C8B-B14F-4D97-AF65-F5344CB8AC3E}">
        <p14:creationId xmlns:p14="http://schemas.microsoft.com/office/powerpoint/2010/main" val="1024635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75828050"/>
              </p:ext>
            </p:extLst>
          </p:nvPr>
        </p:nvGraphicFramePr>
        <p:xfrm>
          <a:off x="395536" y="1268760"/>
          <a:ext cx="8229600" cy="5072793"/>
        </p:xfrm>
        <a:graphic>
          <a:graphicData uri="http://schemas.openxmlformats.org/drawingml/2006/table">
            <a:tbl>
              <a:tblPr firstRow="1" firstCol="1" bandRow="1">
                <a:tableStyleId>{5C22544A-7EE6-4342-B048-85BDC9FD1C3A}</a:tableStyleId>
              </a:tblPr>
              <a:tblGrid>
                <a:gridCol w="982481"/>
                <a:gridCol w="1105751"/>
                <a:gridCol w="6141368"/>
              </a:tblGrid>
              <a:tr h="3967639">
                <a:tc>
                  <a:txBody>
                    <a:bodyPr/>
                    <a:lstStyle/>
                    <a:p>
                      <a:pPr>
                        <a:lnSpc>
                          <a:spcPct val="115000"/>
                        </a:lnSpc>
                        <a:spcAft>
                          <a:spcPts val="1000"/>
                        </a:spcAft>
                      </a:pPr>
                      <a:r>
                        <a:rPr lang="en-GB" sz="3200" dirty="0">
                          <a:effectLst/>
                        </a:rPr>
                        <a:t>Level 2</a:t>
                      </a:r>
                      <a:endParaRPr lang="en-GB" sz="1800" dirty="0">
                        <a:effectLst/>
                        <a:latin typeface="Calibri"/>
                        <a:ea typeface="Calibri"/>
                        <a:cs typeface="Times New Roman"/>
                      </a:endParaRPr>
                    </a:p>
                  </a:txBody>
                  <a:tcPr marL="31061" marR="31061" marT="8033" marB="0"/>
                </a:tc>
                <a:tc>
                  <a:txBody>
                    <a:bodyPr/>
                    <a:lstStyle/>
                    <a:p>
                      <a:pPr>
                        <a:lnSpc>
                          <a:spcPct val="115000"/>
                        </a:lnSpc>
                        <a:spcAft>
                          <a:spcPts val="1000"/>
                        </a:spcAft>
                      </a:pPr>
                      <a:r>
                        <a:rPr lang="en-GB" sz="3200">
                          <a:effectLst/>
                        </a:rPr>
                        <a:t>3-4</a:t>
                      </a:r>
                      <a:endParaRPr lang="en-GB" sz="1800">
                        <a:effectLst/>
                        <a:latin typeface="Calibri"/>
                        <a:ea typeface="Calibri"/>
                        <a:cs typeface="Times New Roman"/>
                      </a:endParaRPr>
                    </a:p>
                  </a:txBody>
                  <a:tcPr marL="31061" marR="31061" marT="8033" marB="0"/>
                </a:tc>
                <a:tc>
                  <a:txBody>
                    <a:bodyPr/>
                    <a:lstStyle/>
                    <a:p>
                      <a:pPr>
                        <a:lnSpc>
                          <a:spcPct val="115000"/>
                        </a:lnSpc>
                        <a:spcAft>
                          <a:spcPts val="1000"/>
                        </a:spcAft>
                      </a:pPr>
                      <a:r>
                        <a:rPr lang="en-GB" sz="2000" dirty="0">
                          <a:effectLst/>
                        </a:rPr>
                        <a:t>Candidates’ responses will be </a:t>
                      </a:r>
                      <a:r>
                        <a:rPr lang="en-GB" sz="2000" u="sng" dirty="0">
                          <a:solidFill>
                            <a:srgbClr val="FF0000"/>
                          </a:solidFill>
                          <a:effectLst/>
                        </a:rPr>
                        <a:t>mostly accurate </a:t>
                      </a:r>
                      <a:r>
                        <a:rPr lang="en-GB" sz="2000" dirty="0">
                          <a:effectLst/>
                        </a:rPr>
                        <a:t>and include relevant factual material.  Shows some understanding through description and explanation, although </a:t>
                      </a:r>
                      <a:r>
                        <a:rPr lang="en-GB" sz="2000" u="sng" dirty="0">
                          <a:solidFill>
                            <a:srgbClr val="FF0000"/>
                          </a:solidFill>
                          <a:effectLst/>
                        </a:rPr>
                        <a:t>content more reflective</a:t>
                      </a:r>
                      <a:r>
                        <a:rPr lang="en-GB" sz="2000" dirty="0">
                          <a:solidFill>
                            <a:srgbClr val="FF0000"/>
                          </a:solidFill>
                          <a:effectLst/>
                        </a:rPr>
                        <a:t> </a:t>
                      </a:r>
                      <a:r>
                        <a:rPr lang="en-GB" sz="2000" u="sng" dirty="0">
                          <a:solidFill>
                            <a:srgbClr val="FF0000"/>
                          </a:solidFill>
                          <a:effectLst/>
                        </a:rPr>
                        <a:t>of description than explanation.</a:t>
                      </a:r>
                    </a:p>
                    <a:p>
                      <a:pPr>
                        <a:lnSpc>
                          <a:spcPct val="115000"/>
                        </a:lnSpc>
                        <a:spcAft>
                          <a:spcPts val="1000"/>
                        </a:spcAft>
                      </a:pPr>
                      <a:r>
                        <a:rPr lang="en-GB" sz="2000" dirty="0">
                          <a:effectLst/>
                        </a:rPr>
                        <a:t>Candidate’s writing communicates with accurate use of appropriate terminology, and the organisation of the response shows </a:t>
                      </a:r>
                      <a:r>
                        <a:rPr lang="en-GB" sz="2000" u="sng" dirty="0">
                          <a:solidFill>
                            <a:srgbClr val="FF0000"/>
                          </a:solidFill>
                          <a:effectLst/>
                        </a:rPr>
                        <a:t>some direction and control.  </a:t>
                      </a:r>
                      <a:r>
                        <a:rPr lang="en-GB" sz="2000" dirty="0">
                          <a:effectLst/>
                        </a:rPr>
                        <a:t>There will be </a:t>
                      </a:r>
                      <a:r>
                        <a:rPr lang="en-GB" sz="2000" u="sng" dirty="0">
                          <a:solidFill>
                            <a:srgbClr val="FF0000"/>
                          </a:solidFill>
                          <a:effectLst/>
                        </a:rPr>
                        <a:t>few errors </a:t>
                      </a:r>
                      <a:r>
                        <a:rPr lang="en-GB" sz="2000" dirty="0">
                          <a:effectLst/>
                        </a:rPr>
                        <a:t>in candidates’ spelling, grammar and punctuation.</a:t>
                      </a:r>
                    </a:p>
                    <a:p>
                      <a:pPr>
                        <a:lnSpc>
                          <a:spcPct val="115000"/>
                        </a:lnSpc>
                        <a:spcAft>
                          <a:spcPts val="1000"/>
                        </a:spcAft>
                      </a:pPr>
                      <a:r>
                        <a:rPr lang="en-GB" sz="2000" dirty="0">
                          <a:effectLst/>
                        </a:rPr>
                        <a:t>2 or 3 content marks</a:t>
                      </a:r>
                    </a:p>
                    <a:p>
                      <a:pPr>
                        <a:lnSpc>
                          <a:spcPct val="115000"/>
                        </a:lnSpc>
                        <a:spcAft>
                          <a:spcPts val="1000"/>
                        </a:spcAft>
                      </a:pPr>
                      <a:r>
                        <a:rPr lang="en-GB" sz="2000" dirty="0">
                          <a:effectLst/>
                        </a:rPr>
                        <a:t>If 3 content must span both aspects of question</a:t>
                      </a:r>
                    </a:p>
                    <a:p>
                      <a:pPr>
                        <a:lnSpc>
                          <a:spcPct val="115000"/>
                        </a:lnSpc>
                        <a:spcAft>
                          <a:spcPts val="1000"/>
                        </a:spcAft>
                      </a:pPr>
                      <a:r>
                        <a:rPr lang="en-GB" sz="2000" dirty="0">
                          <a:effectLst/>
                        </a:rPr>
                        <a:t>0, 1 or 2 for QWC</a:t>
                      </a:r>
                      <a:endParaRPr lang="en-GB" sz="2000" dirty="0">
                        <a:effectLst/>
                        <a:latin typeface="Calibri"/>
                        <a:ea typeface="Calibri"/>
                        <a:cs typeface="Times New Roman"/>
                      </a:endParaRPr>
                    </a:p>
                  </a:txBody>
                  <a:tcPr marL="31061" marR="31061" marT="8033" marB="0"/>
                </a:tc>
              </a:tr>
            </a:tbl>
          </a:graphicData>
        </a:graphic>
      </p:graphicFrame>
    </p:spTree>
    <p:extLst>
      <p:ext uri="{BB962C8B-B14F-4D97-AF65-F5344CB8AC3E}">
        <p14:creationId xmlns:p14="http://schemas.microsoft.com/office/powerpoint/2010/main" val="3804590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69946959"/>
              </p:ext>
            </p:extLst>
          </p:nvPr>
        </p:nvGraphicFramePr>
        <p:xfrm>
          <a:off x="467544" y="1340768"/>
          <a:ext cx="8229600" cy="4722273"/>
        </p:xfrm>
        <a:graphic>
          <a:graphicData uri="http://schemas.openxmlformats.org/drawingml/2006/table">
            <a:tbl>
              <a:tblPr firstRow="1" firstCol="1" bandRow="1">
                <a:tableStyleId>{5C22544A-7EE6-4342-B048-85BDC9FD1C3A}</a:tableStyleId>
              </a:tblPr>
              <a:tblGrid>
                <a:gridCol w="982481"/>
                <a:gridCol w="684047"/>
                <a:gridCol w="6563072"/>
              </a:tblGrid>
              <a:tr h="1574586">
                <a:tc>
                  <a:txBody>
                    <a:bodyPr/>
                    <a:lstStyle/>
                    <a:p>
                      <a:pPr>
                        <a:lnSpc>
                          <a:spcPct val="115000"/>
                        </a:lnSpc>
                        <a:spcAft>
                          <a:spcPts val="1000"/>
                        </a:spcAft>
                      </a:pPr>
                      <a:r>
                        <a:rPr lang="en-GB" sz="2800" dirty="0">
                          <a:effectLst/>
                        </a:rPr>
                        <a:t>Level 3</a:t>
                      </a:r>
                      <a:endParaRPr lang="en-GB" sz="1600" dirty="0">
                        <a:effectLst/>
                        <a:latin typeface="Calibri"/>
                        <a:ea typeface="Calibri"/>
                        <a:cs typeface="Times New Roman"/>
                      </a:endParaRPr>
                    </a:p>
                  </a:txBody>
                  <a:tcPr marL="31061" marR="31061" marT="8033" marB="0"/>
                </a:tc>
                <a:tc>
                  <a:txBody>
                    <a:bodyPr/>
                    <a:lstStyle/>
                    <a:p>
                      <a:pPr>
                        <a:lnSpc>
                          <a:spcPct val="115000"/>
                        </a:lnSpc>
                        <a:spcAft>
                          <a:spcPts val="1000"/>
                        </a:spcAft>
                      </a:pPr>
                      <a:r>
                        <a:rPr lang="en-GB" sz="2800">
                          <a:effectLst/>
                        </a:rPr>
                        <a:t>5-6</a:t>
                      </a:r>
                      <a:endParaRPr lang="en-GB" sz="1600">
                        <a:effectLst/>
                        <a:latin typeface="Calibri"/>
                        <a:ea typeface="Calibri"/>
                        <a:cs typeface="Times New Roman"/>
                      </a:endParaRPr>
                    </a:p>
                  </a:txBody>
                  <a:tcPr marL="31061" marR="31061" marT="8033" marB="0"/>
                </a:tc>
                <a:tc>
                  <a:txBody>
                    <a:bodyPr/>
                    <a:lstStyle/>
                    <a:p>
                      <a:pPr>
                        <a:lnSpc>
                          <a:spcPct val="115000"/>
                        </a:lnSpc>
                        <a:spcAft>
                          <a:spcPts val="1000"/>
                        </a:spcAft>
                      </a:pPr>
                      <a:r>
                        <a:rPr lang="en-GB" sz="2000" dirty="0">
                          <a:effectLst/>
                        </a:rPr>
                        <a:t>Candidates will offer </a:t>
                      </a:r>
                      <a:r>
                        <a:rPr lang="en-GB" sz="2000" u="sng" dirty="0">
                          <a:solidFill>
                            <a:srgbClr val="FF0000"/>
                          </a:solidFill>
                          <a:effectLst/>
                        </a:rPr>
                        <a:t>factually accurate </a:t>
                      </a:r>
                      <a:r>
                        <a:rPr lang="en-GB" sz="2000" dirty="0">
                          <a:effectLst/>
                        </a:rPr>
                        <a:t>and sustained responses that relate well to the focus of the question and have successfully </a:t>
                      </a:r>
                      <a:r>
                        <a:rPr lang="en-GB" sz="2000" u="sng" dirty="0">
                          <a:solidFill>
                            <a:srgbClr val="FF0000"/>
                          </a:solidFill>
                          <a:effectLst/>
                        </a:rPr>
                        <a:t>addressed all aspects </a:t>
                      </a:r>
                      <a:r>
                        <a:rPr lang="en-GB" sz="2000" dirty="0">
                          <a:effectLst/>
                        </a:rPr>
                        <a:t>of the question.  Shows sound understanding and can provide a clear </a:t>
                      </a:r>
                      <a:r>
                        <a:rPr lang="en-GB" sz="2000" u="sng" dirty="0">
                          <a:solidFill>
                            <a:srgbClr val="FF0000"/>
                          </a:solidFill>
                          <a:effectLst/>
                        </a:rPr>
                        <a:t>description and explanation</a:t>
                      </a:r>
                      <a:r>
                        <a:rPr lang="en-GB" sz="2000" dirty="0">
                          <a:effectLst/>
                        </a:rPr>
                        <a:t>.</a:t>
                      </a:r>
                    </a:p>
                    <a:p>
                      <a:pPr>
                        <a:lnSpc>
                          <a:spcPct val="115000"/>
                        </a:lnSpc>
                        <a:spcAft>
                          <a:spcPts val="1000"/>
                        </a:spcAft>
                      </a:pPr>
                      <a:r>
                        <a:rPr lang="en-GB" sz="2000" dirty="0">
                          <a:effectLst/>
                        </a:rPr>
                        <a:t>Candidate’s writing communicates ideas effectively using appropriate terminology, and organises material clearly and coherently.  </a:t>
                      </a:r>
                      <a:r>
                        <a:rPr lang="en-GB" sz="2000" u="sng" dirty="0">
                          <a:solidFill>
                            <a:srgbClr val="FF0000"/>
                          </a:solidFill>
                          <a:effectLst/>
                        </a:rPr>
                        <a:t>Spelling, punctuation and grammar will be accurate throughout the response.</a:t>
                      </a:r>
                    </a:p>
                    <a:p>
                      <a:pPr>
                        <a:lnSpc>
                          <a:spcPct val="115000"/>
                        </a:lnSpc>
                        <a:spcAft>
                          <a:spcPts val="1000"/>
                        </a:spcAft>
                      </a:pPr>
                      <a:r>
                        <a:rPr lang="en-GB" sz="2000" dirty="0">
                          <a:effectLst/>
                        </a:rPr>
                        <a:t>4 or 5 content marks</a:t>
                      </a:r>
                    </a:p>
                    <a:p>
                      <a:pPr>
                        <a:lnSpc>
                          <a:spcPct val="115000"/>
                        </a:lnSpc>
                        <a:spcAft>
                          <a:spcPts val="1000"/>
                        </a:spcAft>
                      </a:pPr>
                      <a:r>
                        <a:rPr lang="en-GB" sz="2000" dirty="0">
                          <a:effectLst/>
                        </a:rPr>
                        <a:t>Content must span both aspects of question</a:t>
                      </a:r>
                    </a:p>
                    <a:p>
                      <a:pPr>
                        <a:lnSpc>
                          <a:spcPct val="115000"/>
                        </a:lnSpc>
                        <a:spcAft>
                          <a:spcPts val="1000"/>
                        </a:spcAft>
                      </a:pPr>
                      <a:r>
                        <a:rPr lang="en-GB" sz="2000" dirty="0">
                          <a:effectLst/>
                        </a:rPr>
                        <a:t>1 or 2 for QWC</a:t>
                      </a:r>
                      <a:endParaRPr lang="en-GB" sz="2000" dirty="0">
                        <a:effectLst/>
                        <a:latin typeface="Calibri"/>
                        <a:ea typeface="Calibri"/>
                        <a:cs typeface="Times New Roman"/>
                      </a:endParaRPr>
                    </a:p>
                  </a:txBody>
                  <a:tcPr marL="31061" marR="31061" marT="8033" marB="0"/>
                </a:tc>
              </a:tr>
            </a:tbl>
          </a:graphicData>
        </a:graphic>
      </p:graphicFrame>
    </p:spTree>
    <p:extLst>
      <p:ext uri="{BB962C8B-B14F-4D97-AF65-F5344CB8AC3E}">
        <p14:creationId xmlns:p14="http://schemas.microsoft.com/office/powerpoint/2010/main" val="1539888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500</Words>
  <Application>Microsoft Office PowerPoint</Application>
  <PresentationFormat>On-screen Show (4:3)</PresentationFormat>
  <Paragraphs>42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Exam Preparation</vt:lpstr>
      <vt:lpstr>Long answer questions</vt:lpstr>
      <vt:lpstr>Long answer Top Tips</vt:lpstr>
      <vt:lpstr>So how do they mark it?</vt:lpstr>
      <vt:lpstr>PowerPoint Presentation</vt:lpstr>
      <vt:lpstr>PowerPoint Presentation</vt:lpstr>
    </vt:vector>
  </TitlesOfParts>
  <Company>Twynham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Trudgeon</dc:creator>
  <cp:lastModifiedBy>Danielle Trudgeon</cp:lastModifiedBy>
  <cp:revision>8</cp:revision>
  <dcterms:created xsi:type="dcterms:W3CDTF">2013-01-14T19:41:12Z</dcterms:created>
  <dcterms:modified xsi:type="dcterms:W3CDTF">2014-02-06T17:43:45Z</dcterms:modified>
</cp:coreProperties>
</file>